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86" r:id="rId7"/>
    <p:sldId id="303" r:id="rId8"/>
    <p:sldId id="288" r:id="rId9"/>
    <p:sldId id="298" r:id="rId10"/>
    <p:sldId id="292" r:id="rId11"/>
    <p:sldId id="289" r:id="rId12"/>
    <p:sldId id="299" r:id="rId13"/>
    <p:sldId id="300" r:id="rId14"/>
    <p:sldId id="301" r:id="rId15"/>
    <p:sldId id="291" r:id="rId16"/>
    <p:sldId id="302" r:id="rId17"/>
    <p:sldId id="294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831C8-91BE-48CA-BF93-3AB0A60B584C}" v="1" dt="2024-04-01T21:41:15.387"/>
    <p1510:client id="{7E40D818-963D-426F-99B3-77A3D4D4313E}" v="1071" dt="2024-04-01T21:59:10.661"/>
    <p1510:client id="{AD789688-2505-47DD-B5B5-EE57618ADAA5}" v="702" dt="2024-04-01T19:31:40.052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08822" cy="68580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10643508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66088" y="2652713"/>
            <a:ext cx="5394959" cy="343693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7920" y="1447800"/>
            <a:ext cx="4214010" cy="421401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76" r:id="rId11"/>
    <p:sldLayoutId id="2147483661" r:id="rId12"/>
    <p:sldLayoutId id="2147483666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esign-patterns-for-mobile-developmen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jpeg"/><Relationship Id="rId5" Type="http://schemas.openxmlformats.org/officeDocument/2006/relationships/hyperlink" Target="https://www.gurutechnolabs.com/mobile-app-technologies/" TargetMode="External"/><Relationship Id="rId4" Type="http://schemas.openxmlformats.org/officeDocument/2006/relationships/hyperlink" Target="https://www.linkedin.com/advice/0/how-do-you-use-architecture-pattern-mobile#:~:text=Three%20of%20the%20most%20common,hard%20to%20maintain%20and%20tes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1833" y="232913"/>
            <a:ext cx="7312593" cy="383013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Internet Programming And Mobile Programming (Task 1)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A2371-E470-2C9E-5A1D-81A83E169F46}"/>
              </a:ext>
            </a:extLst>
          </p:cNvPr>
          <p:cNvSpPr txBox="1"/>
          <p:nvPr/>
        </p:nvSpPr>
        <p:spPr>
          <a:xfrm>
            <a:off x="2736386" y="5495276"/>
            <a:ext cx="67089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By: </a:t>
            </a:r>
            <a:r>
              <a:rPr lang="en-US" sz="2800" b="1" dirty="0"/>
              <a:t>Group 14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32A6-5871-544A-FAF8-768E7A30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a typeface="+mj-lt"/>
                <a:cs typeface="+mj-lt"/>
              </a:rPr>
              <a:t>Model-View-Presenter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A140D-BF3D-3DF7-4CDC-A211A077E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23984"/>
            <a:ext cx="5224156" cy="4094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Model:</a:t>
            </a:r>
            <a:r>
              <a:rPr lang="en-US" sz="2400">
                <a:ea typeface="+mn-lt"/>
                <a:cs typeface="+mn-lt"/>
              </a:rPr>
              <a:t> Manages data and business logic.</a:t>
            </a:r>
            <a:endParaRPr lang="en-US" sz="24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View</a:t>
            </a:r>
            <a:r>
              <a:rPr lang="en-US" sz="2400">
                <a:ea typeface="+mn-lt"/>
                <a:cs typeface="+mn-lt"/>
              </a:rPr>
              <a:t>: Represents the user interface.</a:t>
            </a:r>
            <a:endParaRPr lang="en-US" sz="24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Designer:</a:t>
            </a:r>
            <a:r>
              <a:rPr lang="en-US" sz="2400">
                <a:ea typeface="+mn-lt"/>
                <a:cs typeface="+mn-lt"/>
              </a:rPr>
              <a:t> Acts as an intermediary processing user input and updating the View and Model.</a:t>
            </a:r>
            <a:endParaRPr lang="en-US" sz="2400"/>
          </a:p>
          <a:p>
            <a:pPr>
              <a:lnSpc>
                <a:spcPct val="150000"/>
              </a:lnSpc>
            </a:pPr>
            <a:endParaRPr lang="en-US" sz="2400"/>
          </a:p>
        </p:txBody>
      </p:sp>
      <p:pic>
        <p:nvPicPr>
          <p:cNvPr id="5" name="Content Placeholder 4" descr="A diagram of a model&#10;&#10;Description automatically generated">
            <a:extLst>
              <a:ext uri="{FF2B5EF4-FFF2-40B4-BE49-F238E27FC236}">
                <a16:creationId xmlns:a16="http://schemas.microsoft.com/office/drawing/2014/main" id="{80099405-00F2-28D4-3FA1-F364C582389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732726" y="1664550"/>
            <a:ext cx="4684608" cy="3534115"/>
          </a:xfrm>
        </p:spPr>
      </p:pic>
    </p:spTree>
    <p:extLst>
      <p:ext uri="{BB962C8B-B14F-4D97-AF65-F5344CB8AC3E}">
        <p14:creationId xmlns:p14="http://schemas.microsoft.com/office/powerpoint/2010/main" val="2275471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29E93-79B4-3B86-28C1-1AA2B39E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Model-View-</a:t>
            </a:r>
            <a:r>
              <a:rPr lang="en-US" err="1"/>
              <a:t>ViewModel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AA5E0-7660-5F40-2882-1803FF169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23984"/>
            <a:ext cx="5181024" cy="441113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Model:</a:t>
            </a:r>
            <a:r>
              <a:rPr lang="en-US" sz="2400">
                <a:ea typeface="+mn-lt"/>
                <a:cs typeface="+mn-lt"/>
              </a:rPr>
              <a:t> Represents data and business logic.</a:t>
            </a:r>
            <a:endParaRPr lang="en-US" sz="24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View:</a:t>
            </a:r>
            <a:r>
              <a:rPr lang="en-US" sz="2400">
                <a:ea typeface="+mn-lt"/>
                <a:cs typeface="+mn-lt"/>
              </a:rPr>
              <a:t> Represents the user interface.</a:t>
            </a:r>
            <a:endParaRPr lang="en-US" sz="24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err="1">
                <a:ea typeface="+mn-lt"/>
                <a:cs typeface="+mn-lt"/>
              </a:rPr>
              <a:t>ViewModel</a:t>
            </a:r>
            <a:r>
              <a:rPr lang="en-US" sz="2400" b="1">
                <a:ea typeface="+mn-lt"/>
                <a:cs typeface="+mn-lt"/>
              </a:rPr>
              <a:t>:</a:t>
            </a:r>
            <a:r>
              <a:rPr lang="en-US" sz="2400">
                <a:ea typeface="+mn-lt"/>
                <a:cs typeface="+mn-lt"/>
              </a:rPr>
              <a:t> Acts as an interface between the Model and the View, which contains the reference logic.</a:t>
            </a:r>
            <a:endParaRPr lang="en-US" sz="2400"/>
          </a:p>
          <a:p>
            <a:pPr>
              <a:lnSpc>
                <a:spcPct val="150000"/>
              </a:lnSpc>
            </a:pPr>
            <a:endParaRPr lang="en-US" sz="2400"/>
          </a:p>
        </p:txBody>
      </p:sp>
      <p:pic>
        <p:nvPicPr>
          <p:cNvPr id="5" name="Content Placeholder 4" descr="A diagram of a presentation process&#10;&#10;Description automatically generated">
            <a:extLst>
              <a:ext uri="{FF2B5EF4-FFF2-40B4-BE49-F238E27FC236}">
                <a16:creationId xmlns:a16="http://schemas.microsoft.com/office/drawing/2014/main" id="{99AB2396-64BC-1D82-C204-C6B36FC9BF4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369499" y="2213792"/>
            <a:ext cx="5828006" cy="2450008"/>
          </a:xfrm>
        </p:spPr>
      </p:pic>
    </p:spTree>
    <p:extLst>
      <p:ext uri="{BB962C8B-B14F-4D97-AF65-F5344CB8AC3E}">
        <p14:creationId xmlns:p14="http://schemas.microsoft.com/office/powerpoint/2010/main" val="1609287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US"/>
              <a:t>Collection and Analyses of User Requirements for a Mobile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727530" y="2024063"/>
            <a:ext cx="4664075" cy="33321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30225" indent="-530225">
              <a:lnSpc>
                <a:spcPct val="100000"/>
              </a:lnSpc>
            </a:pPr>
            <a:r>
              <a:rPr lang="en-US" sz="2400"/>
              <a:t>Identify Stakeholders</a:t>
            </a:r>
            <a:endParaRPr lang="en-US"/>
          </a:p>
          <a:p>
            <a:pPr marL="530225" indent="-530225">
              <a:lnSpc>
                <a:spcPct val="100000"/>
              </a:lnSpc>
            </a:pPr>
            <a:r>
              <a:rPr lang="en-US" sz="2400"/>
              <a:t>Gather Requirements</a:t>
            </a:r>
          </a:p>
          <a:p>
            <a:pPr marL="530225" indent="-530225">
              <a:lnSpc>
                <a:spcPct val="100000"/>
              </a:lnSpc>
            </a:pPr>
            <a:r>
              <a:rPr lang="en-US" sz="2400"/>
              <a:t>Analyse Requirements</a:t>
            </a:r>
          </a:p>
          <a:p>
            <a:pPr marL="530225" indent="-530225">
              <a:lnSpc>
                <a:spcPct val="100000"/>
              </a:lnSpc>
            </a:pPr>
            <a:r>
              <a:rPr lang="en-US" sz="2400"/>
              <a:t>Document Requirements</a:t>
            </a:r>
          </a:p>
          <a:p>
            <a:pPr marL="530225" indent="-530225">
              <a:lnSpc>
                <a:spcPct val="100000"/>
              </a:lnSpc>
            </a:pPr>
            <a:r>
              <a:rPr lang="en-US" sz="2400"/>
              <a:t>Validate Requirements</a:t>
            </a:r>
          </a:p>
          <a:p>
            <a:pPr marL="530225" indent="-530225">
              <a:lnSpc>
                <a:spcPct val="100000"/>
              </a:lnSpc>
            </a:pPr>
            <a:r>
              <a:rPr lang="en-US" sz="2400"/>
              <a:t>Manage Requirements Changes</a:t>
            </a:r>
          </a:p>
          <a:p>
            <a:pPr marL="530225" indent="-530225">
              <a:lnSpc>
                <a:spcPct val="100000"/>
              </a:lnSpc>
            </a:pPr>
            <a:r>
              <a:rPr lang="en-US" sz="2400"/>
              <a:t>Iterate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323137" y="2024063"/>
            <a:ext cx="10156225" cy="3835368"/>
          </a:xfr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60000"/>
              </a:lnSpc>
            </a:pPr>
            <a:r>
              <a:rPr lang="en-US" sz="2400" b="1">
                <a:ea typeface="+mn-lt"/>
                <a:cs typeface="+mn-lt"/>
              </a:rPr>
              <a:t>"</a:t>
            </a:r>
            <a:r>
              <a:rPr lang="en-US" sz="2400" b="1" i="1">
                <a:ea typeface="+mn-lt"/>
                <a:cs typeface="+mn-lt"/>
              </a:rPr>
              <a:t> By following these steps and incorporating best practices for requirement engineering, you can effectively collect and analyze user requirements for a mobile application, setting the stage for a successful development process and a product that meets users' needs and expectations.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b="1">
                <a:ea typeface="+mn-lt"/>
                <a:cs typeface="+mn-lt"/>
              </a:rPr>
              <a:t>"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5F23-375B-AFF6-5013-A998F72B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ea typeface="+mj-lt"/>
                <a:cs typeface="+mj-lt"/>
              </a:rPr>
              <a:t>Estimating Mobile App Development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6513B-E1F8-BD79-E53F-C866A27B7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23984"/>
            <a:ext cx="4663440" cy="4339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/>
              <a:t>Define Requirements</a:t>
            </a:r>
            <a:endParaRPr lang="en-US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/>
              <a:t>Choose Platform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/>
              <a:t>Complexity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/>
              <a:t>Design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/>
              <a:t>Development Time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/>
              <a:t>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858CF-40DB-5FEF-7E14-2254F8D593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7. Maintenance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400"/>
              <a:t>8. Contingency</a:t>
            </a:r>
          </a:p>
          <a:p>
            <a:pPr>
              <a:lnSpc>
                <a:spcPct val="150000"/>
              </a:lnSpc>
            </a:pPr>
            <a:r>
              <a:rPr lang="en-US" sz="2400"/>
              <a:t>9. Developer Rates</a:t>
            </a:r>
          </a:p>
          <a:p>
            <a:pPr>
              <a:lnSpc>
                <a:spcPct val="150000"/>
              </a:lnSpc>
            </a:pPr>
            <a:r>
              <a:rPr lang="en-US" sz="2400"/>
              <a:t>10.  Documentation</a:t>
            </a:r>
          </a:p>
          <a:p>
            <a:pPr>
              <a:lnSpc>
                <a:spcPct val="150000"/>
              </a:lnSpc>
            </a:pPr>
            <a:r>
              <a:rPr lang="en-US" sz="2400"/>
              <a:t>11.  Marketing and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41466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489" y="457199"/>
            <a:ext cx="5943599" cy="1920240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C7B5A-A5C3-15D4-DF71-B692D28942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49900" y="2706688"/>
            <a:ext cx="5943600" cy="33829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210" indent="-283210"/>
            <a:r>
              <a:rPr lang="en-US" u="sng">
                <a:solidFill>
                  <a:srgbClr val="0000FF"/>
                </a:solidFill>
                <a:ea typeface="+mn-lt"/>
                <a:cs typeface="+mn-lt"/>
                <a:hlinkClick r:id="rId3"/>
              </a:rPr>
              <a:t>https://www.geeksforgeeks.org/design-patterns-for-mobile-development/</a:t>
            </a:r>
            <a:endParaRPr lang="en-US"/>
          </a:p>
          <a:p>
            <a:pPr marL="283210" indent="-283210"/>
            <a:r>
              <a:rPr lang="en-US" u="sng">
                <a:solidFill>
                  <a:srgbClr val="0000FF"/>
                </a:solidFill>
                <a:ea typeface="+mn-lt"/>
                <a:cs typeface="+mn-lt"/>
                <a:hlinkClick r:id="rId4"/>
              </a:rPr>
              <a:t>https://www.linkedin.com/advice/0/how-do-you-use-architecture-pattern-mobile#:~:text=Three%20of%20the%20most%20common,hard%20to%20maintain%20and%20test</a:t>
            </a:r>
            <a:r>
              <a:rPr lang="en-US" u="sng">
                <a:solidFill>
                  <a:srgbClr val="4472C4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283210" indent="-283210"/>
            <a:r>
              <a:rPr lang="en-US" u="sng">
                <a:solidFill>
                  <a:srgbClr val="0000FF"/>
                </a:solidFill>
                <a:ea typeface="+mn-lt"/>
                <a:cs typeface="+mn-lt"/>
                <a:hlinkClick r:id="rId5"/>
              </a:rPr>
              <a:t>https://www.gurutechnolabs.com/mobile-app-technologies/</a:t>
            </a:r>
            <a:endParaRPr lang="en-US"/>
          </a:p>
          <a:p>
            <a:pPr marL="283210" indent="-283210"/>
            <a:endParaRPr lang="en-US"/>
          </a:p>
        </p:txBody>
      </p:sp>
      <p:pic>
        <p:nvPicPr>
          <p:cNvPr id="3" name="Picture 2" descr="A screenshot of a mobile phone&#10;&#10;Description automatically generated">
            <a:extLst>
              <a:ext uri="{FF2B5EF4-FFF2-40B4-BE49-F238E27FC236}">
                <a16:creationId xmlns:a16="http://schemas.microsoft.com/office/drawing/2014/main" id="{7750F535-DC38-8E2A-2802-D7D763EC8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623" y="1842699"/>
            <a:ext cx="4313208" cy="3517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 </a:t>
            </a:r>
            <a:r>
              <a:rPr lang="en-US" dirty="0">
                <a:ea typeface="+mn-lt"/>
                <a:cs typeface="+mn-lt"/>
              </a:rPr>
              <a:t>https://github.com/Langeh03/Group14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444511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Introduction to Mobile Apps</a:t>
            </a:r>
            <a:endParaRPr lang="en-US"/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Mobile App Programming Languages</a:t>
            </a:r>
            <a:endParaRPr lang="en-US"/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Comparison of Mobile App Development Frameworks</a:t>
            </a:r>
            <a:endParaRPr lang="en-US"/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Mobile Application Architecture and Design Patterns</a:t>
            </a:r>
            <a:endParaRPr lang="en-US"/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Collection and Analysis of User Requirements for a Mobile Application </a:t>
            </a:r>
            <a:endParaRPr lang="en-US"/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Estimating Mobile App Development Cost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587041" cy="1526876"/>
          </a:xfrm>
        </p:spPr>
        <p:txBody>
          <a:bodyPr/>
          <a:lstStyle/>
          <a:p>
            <a:r>
              <a:rPr lang="en-US"/>
              <a:t>Introduction to Mobile Apps</a:t>
            </a:r>
          </a:p>
        </p:txBody>
      </p:sp>
      <p:pic>
        <p:nvPicPr>
          <p:cNvPr id="10" name="Picture Placeholder 9" descr="A person using a computer and a phone&#10;&#10;Description automatically generated">
            <a:extLst>
              <a:ext uri="{FF2B5EF4-FFF2-40B4-BE49-F238E27FC236}">
                <a16:creationId xmlns:a16="http://schemas.microsoft.com/office/drawing/2014/main" id="{FCA2FB5B-570E-D181-A4B1-1DCB61C089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819" r="16819"/>
          <a:stretch/>
        </p:blipFill>
        <p:spPr>
          <a:xfrm>
            <a:off x="7183438" y="1168400"/>
            <a:ext cx="4500562" cy="4521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335A-9E3B-E158-B682-8DBA2C2509D6}"/>
              </a:ext>
            </a:extLst>
          </p:cNvPr>
          <p:cNvSpPr txBox="1"/>
          <p:nvPr/>
        </p:nvSpPr>
        <p:spPr>
          <a:xfrm>
            <a:off x="1308651" y="2915478"/>
            <a:ext cx="5350565" cy="19584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/>
              <a:t>Native </a:t>
            </a:r>
            <a:endParaRPr lang="en-US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/>
              <a:t>Web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/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790D-B759-DA5D-F238-622FD5C6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Comparisons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461BE44-52B0-1D1B-082F-3782F679C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946068"/>
              </p:ext>
            </p:extLst>
          </p:nvPr>
        </p:nvGraphicFramePr>
        <p:xfrm>
          <a:off x="1164566" y="1998452"/>
          <a:ext cx="9699768" cy="4473522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515214">
                  <a:extLst>
                    <a:ext uri="{9D8B030D-6E8A-4147-A177-3AD203B41FA5}">
                      <a16:colId xmlns:a16="http://schemas.microsoft.com/office/drawing/2014/main" val="2840208443"/>
                    </a:ext>
                  </a:extLst>
                </a:gridCol>
                <a:gridCol w="2851470">
                  <a:extLst>
                    <a:ext uri="{9D8B030D-6E8A-4147-A177-3AD203B41FA5}">
                      <a16:colId xmlns:a16="http://schemas.microsoft.com/office/drawing/2014/main" val="2067630749"/>
                    </a:ext>
                  </a:extLst>
                </a:gridCol>
                <a:gridCol w="2660577">
                  <a:extLst>
                    <a:ext uri="{9D8B030D-6E8A-4147-A177-3AD203B41FA5}">
                      <a16:colId xmlns:a16="http://schemas.microsoft.com/office/drawing/2014/main" val="3357334235"/>
                    </a:ext>
                  </a:extLst>
                </a:gridCol>
                <a:gridCol w="2672507">
                  <a:extLst>
                    <a:ext uri="{9D8B030D-6E8A-4147-A177-3AD203B41FA5}">
                      <a16:colId xmlns:a16="http://schemas.microsoft.com/office/drawing/2014/main" val="1551991444"/>
                    </a:ext>
                  </a:extLst>
                </a:gridCol>
              </a:tblGrid>
              <a:tr h="407762"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Söhne"/>
                        </a:rPr>
                        <a:t>Aspect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Söhne"/>
                        </a:rPr>
                        <a:t>Web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Söhne"/>
                        </a:rPr>
                        <a:t>Native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Söhne"/>
                        </a:rPr>
                        <a:t>Hybrid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24778"/>
                  </a:ext>
                </a:extLst>
              </a:tr>
              <a:tr h="407762"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Definition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Adaptive webpages relying on browsers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Created for a single operating system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Designed for multiple platforms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48782"/>
                  </a:ext>
                </a:extLst>
              </a:tr>
              <a:tr h="726880"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Performance &amp; Productivity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Slower, less intuitive designs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Outstanding performance, engaging UI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Slower, functional UI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42523"/>
                  </a:ext>
                </a:extLst>
              </a:tr>
              <a:tr h="726880"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Cost &amp; Time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Quick and least expensive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Costly, time-consuming, high maintenance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Lower cost, easier maintenance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22517"/>
                  </a:ext>
                </a:extLst>
              </a:tr>
              <a:tr h="726880"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Testing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UI, battery, network, ad blockage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Network, screen, compatibility, gestures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Screen, compatibility, gestures, network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398025"/>
                  </a:ext>
                </a:extLst>
              </a:tr>
              <a:tr h="726880"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Advantages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Multiple platform compatibility, efficient deployment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Intuitive interface, high performance, feature-rich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Market reach, user experience, development time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577893"/>
                  </a:ext>
                </a:extLst>
              </a:tr>
              <a:tr h="407762"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Examples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Netflix, Google Docs, Basecamp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WhatsApp, Spotify, Pokémon Go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highlight>
                            <a:srgbClr val="FFFFFF"/>
                          </a:highlight>
                          <a:latin typeface="Söhne"/>
                        </a:rPr>
                        <a:t>Instagram, Uber, Gmail</a:t>
                      </a:r>
                    </a:p>
                  </a:txBody>
                  <a:tcPr marL="45720" marR="45720" anchor="b">
                    <a:lnL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505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1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30" y="442823"/>
            <a:ext cx="9994565" cy="1101306"/>
          </a:xfrm>
        </p:spPr>
        <p:txBody>
          <a:bodyPr/>
          <a:lstStyle/>
          <a:p>
            <a:r>
              <a:rPr lang="en-US" sz="4400"/>
              <a:t>Mobile Programming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C9DE8-A5CC-4BE1-0DE5-CB15D01A7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201" y="2564921"/>
            <a:ext cx="5135017" cy="592348"/>
          </a:xfrm>
        </p:spPr>
        <p:txBody>
          <a:bodyPr/>
          <a:lstStyle/>
          <a:p>
            <a:r>
              <a:rPr lang="en-US" sz="4000" b="1"/>
              <a:t>1</a:t>
            </a:r>
            <a:r>
              <a:rPr lang="en-US"/>
              <a:t> Native Languages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F8D36-5C4E-5126-1BED-F1241BBF120C}"/>
              </a:ext>
            </a:extLst>
          </p:cNvPr>
          <p:cNvSpPr txBox="1"/>
          <p:nvPr/>
        </p:nvSpPr>
        <p:spPr>
          <a:xfrm>
            <a:off x="629477" y="3180522"/>
            <a:ext cx="3230217" cy="224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Java </a:t>
            </a: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Kotlin</a:t>
            </a:r>
            <a:endParaRPr lang="en-US" sz="240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Objective-C</a:t>
            </a:r>
            <a:endParaRPr lang="en-US" sz="2400"/>
          </a:p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Swift</a:t>
            </a:r>
            <a:endParaRPr lang="en-US" sz="2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9A2CB6-5935-3BDF-E1CC-2C282D4A87C4}"/>
              </a:ext>
            </a:extLst>
          </p:cNvPr>
          <p:cNvSpPr txBox="1">
            <a:spLocks/>
          </p:cNvSpPr>
          <p:nvPr/>
        </p:nvSpPr>
        <p:spPr>
          <a:xfrm>
            <a:off x="5808451" y="1969698"/>
            <a:ext cx="5436941" cy="5923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/>
              <a:t>2</a:t>
            </a:r>
            <a:r>
              <a:rPr lang="en-US"/>
              <a:t> Cross Platform Languages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A42A3E2-0842-92EE-8AF1-1ECF59B5F20A}"/>
              </a:ext>
            </a:extLst>
          </p:cNvPr>
          <p:cNvSpPr txBox="1">
            <a:spLocks/>
          </p:cNvSpPr>
          <p:nvPr/>
        </p:nvSpPr>
        <p:spPr>
          <a:xfrm>
            <a:off x="4140676" y="4298830"/>
            <a:ext cx="5135017" cy="5923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/>
              <a:t>3</a:t>
            </a:r>
            <a:r>
              <a:rPr lang="en-US"/>
              <a:t> Other Languages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EF0CE-3BCF-24F2-851B-A253F0AEBB8A}"/>
              </a:ext>
            </a:extLst>
          </p:cNvPr>
          <p:cNvSpPr txBox="1"/>
          <p:nvPr/>
        </p:nvSpPr>
        <p:spPr>
          <a:xfrm>
            <a:off x="5949099" y="2562295"/>
            <a:ext cx="4322896" cy="1137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JavaScript (with </a:t>
            </a:r>
            <a:r>
              <a:rPr lang="en-US" sz="2400" b="1"/>
              <a:t>React</a:t>
            </a:r>
            <a:r>
              <a:rPr lang="en-US" sz="2400"/>
              <a:t>)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Dart (with </a:t>
            </a:r>
            <a:r>
              <a:rPr lang="en-US" sz="2400" b="1"/>
              <a:t>Flutter</a:t>
            </a:r>
            <a:r>
              <a:rPr lang="en-US" sz="240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0AFE1-218A-038C-D0EB-72F1FA7B1C27}"/>
              </a:ext>
            </a:extLst>
          </p:cNvPr>
          <p:cNvSpPr txBox="1"/>
          <p:nvPr/>
        </p:nvSpPr>
        <p:spPr>
          <a:xfrm>
            <a:off x="4137552" y="4891428"/>
            <a:ext cx="4538556" cy="1137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C++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/>
              <a:t>HTML5/CSS3/JavaScript</a:t>
            </a:r>
          </a:p>
        </p:txBody>
      </p:sp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US" sz="4000">
                <a:ea typeface="+mj-lt"/>
                <a:cs typeface="+mj-lt"/>
              </a:rPr>
              <a:t>Comparison of Mobile App Development Frameworks</a:t>
            </a:r>
            <a:endParaRPr lang="en-US" sz="40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E18E426-40FD-0148-C544-3B89BB7109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415379"/>
              </p:ext>
            </p:extLst>
          </p:nvPr>
        </p:nvGraphicFramePr>
        <p:xfrm>
          <a:off x="1207698" y="1710905"/>
          <a:ext cx="9780557" cy="4449848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206964">
                  <a:extLst>
                    <a:ext uri="{9D8B030D-6E8A-4147-A177-3AD203B41FA5}">
                      <a16:colId xmlns:a16="http://schemas.microsoft.com/office/drawing/2014/main" val="3199628999"/>
                    </a:ext>
                  </a:extLst>
                </a:gridCol>
                <a:gridCol w="1358344">
                  <a:extLst>
                    <a:ext uri="{9D8B030D-6E8A-4147-A177-3AD203B41FA5}">
                      <a16:colId xmlns:a16="http://schemas.microsoft.com/office/drawing/2014/main" val="1871422313"/>
                    </a:ext>
                  </a:extLst>
                </a:gridCol>
                <a:gridCol w="1358347">
                  <a:extLst>
                    <a:ext uri="{9D8B030D-6E8A-4147-A177-3AD203B41FA5}">
                      <a16:colId xmlns:a16="http://schemas.microsoft.com/office/drawing/2014/main" val="2970100988"/>
                    </a:ext>
                  </a:extLst>
                </a:gridCol>
                <a:gridCol w="1486868">
                  <a:extLst>
                    <a:ext uri="{9D8B030D-6E8A-4147-A177-3AD203B41FA5}">
                      <a16:colId xmlns:a16="http://schemas.microsoft.com/office/drawing/2014/main" val="2430773245"/>
                    </a:ext>
                  </a:extLst>
                </a:gridCol>
                <a:gridCol w="811695">
                  <a:extLst>
                    <a:ext uri="{9D8B030D-6E8A-4147-A177-3AD203B41FA5}">
                      <a16:colId xmlns:a16="http://schemas.microsoft.com/office/drawing/2014/main" val="2238529682"/>
                    </a:ext>
                  </a:extLst>
                </a:gridCol>
                <a:gridCol w="1209259">
                  <a:extLst>
                    <a:ext uri="{9D8B030D-6E8A-4147-A177-3AD203B41FA5}">
                      <a16:colId xmlns:a16="http://schemas.microsoft.com/office/drawing/2014/main" val="1217451520"/>
                    </a:ext>
                  </a:extLst>
                </a:gridCol>
                <a:gridCol w="1242390">
                  <a:extLst>
                    <a:ext uri="{9D8B030D-6E8A-4147-A177-3AD203B41FA5}">
                      <a16:colId xmlns:a16="http://schemas.microsoft.com/office/drawing/2014/main" val="3744580683"/>
                    </a:ext>
                  </a:extLst>
                </a:gridCol>
                <a:gridCol w="1106690">
                  <a:extLst>
                    <a:ext uri="{9D8B030D-6E8A-4147-A177-3AD203B41FA5}">
                      <a16:colId xmlns:a16="http://schemas.microsoft.com/office/drawing/2014/main" val="677320714"/>
                    </a:ext>
                  </a:extLst>
                </a:gridCol>
              </a:tblGrid>
              <a:tr h="792248"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Framework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Language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Performance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Cost and Time to Market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UI / UX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Complexity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Community Support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Use Cases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399121"/>
                  </a:ext>
                </a:extLst>
              </a:tr>
              <a:tr h="562240"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Adobe Phone Gap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html/ </a:t>
                      </a:r>
                      <a:r>
                        <a:rPr lang="en-US" sz="1800" i="1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css</a:t>
                      </a:r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/ </a:t>
                      </a:r>
                      <a:r>
                        <a:rPr lang="en-US" sz="1800" i="1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Js</a:t>
                      </a:r>
                      <a:endParaRPr lang="en-US" sz="1800" i="1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92D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F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92D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92D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Active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CP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80358"/>
                  </a:ext>
                </a:extLst>
              </a:tr>
              <a:tr h="332232"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Ionic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html/ </a:t>
                      </a:r>
                      <a:r>
                        <a:rPr lang="en-US" sz="1800" i="1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css</a:t>
                      </a:r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/ </a:t>
                      </a:r>
                      <a:r>
                        <a:rPr lang="en-US" sz="1800" i="1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Js</a:t>
                      </a:r>
                      <a:endParaRPr lang="en-US" sz="1800" i="1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F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Strong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CP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432199"/>
                  </a:ext>
                </a:extLst>
              </a:tr>
              <a:tr h="332232"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Xamarin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C#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F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F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Robust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CP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00161"/>
                  </a:ext>
                </a:extLst>
              </a:tr>
              <a:tr h="562240"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React Native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Js</a:t>
                      </a:r>
                      <a:endParaRPr lang="en-US" sz="1800" i="1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F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F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Large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CP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62909"/>
                  </a:ext>
                </a:extLst>
              </a:tr>
              <a:tr h="332232"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Flutter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Dart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F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F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Growing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CP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0519"/>
                  </a:ext>
                </a:extLst>
              </a:tr>
              <a:tr h="562240"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Corona SDK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Lua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92D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F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92D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92D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Supportive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2D games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48139"/>
                  </a:ext>
                </a:extLst>
              </a:tr>
              <a:tr h="562240">
                <a:tc>
                  <a:txBody>
                    <a:bodyPr/>
                    <a:lstStyle/>
                    <a:p>
                      <a:pPr fontAlgn="b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Mobile Angular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html/ </a:t>
                      </a:r>
                      <a:r>
                        <a:rPr lang="en-US" sz="1800" i="1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css</a:t>
                      </a:r>
                      <a:endParaRPr lang="en-US" sz="1800" i="1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92D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00B0F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92D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1800" i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highlight>
                          <a:srgbClr val="92D050"/>
                        </a:highlight>
                        <a:latin typeface="Aptos Narrow"/>
                      </a:endParaRP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Active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ptos Narrow"/>
                        </a:rPr>
                        <a:t>Web Apps</a:t>
                      </a:r>
                    </a:p>
                  </a:txBody>
                  <a:tcPr marL="45720" marR="45720" anchor="b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15653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BD0FD63-E47B-C891-4B6E-33A7F5C8297E}"/>
              </a:ext>
            </a:extLst>
          </p:cNvPr>
          <p:cNvSpPr/>
          <p:nvPr/>
        </p:nvSpPr>
        <p:spPr>
          <a:xfrm>
            <a:off x="4286250" y="6349999"/>
            <a:ext cx="503207" cy="2875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32A44D-F053-8521-61B6-67B8EE277B59}"/>
              </a:ext>
            </a:extLst>
          </p:cNvPr>
          <p:cNvSpPr/>
          <p:nvPr/>
        </p:nvSpPr>
        <p:spPr>
          <a:xfrm>
            <a:off x="6370966" y="6349998"/>
            <a:ext cx="503207" cy="2875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4346B-2925-21E2-030D-E5332F44DF7F}"/>
              </a:ext>
            </a:extLst>
          </p:cNvPr>
          <p:cNvSpPr/>
          <p:nvPr/>
        </p:nvSpPr>
        <p:spPr>
          <a:xfrm>
            <a:off x="8656967" y="6349999"/>
            <a:ext cx="503207" cy="28754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86BFE-7802-6430-D925-4C2A00503B9C}"/>
              </a:ext>
            </a:extLst>
          </p:cNvPr>
          <p:cNvSpPr txBox="1"/>
          <p:nvPr/>
        </p:nvSpPr>
        <p:spPr>
          <a:xfrm>
            <a:off x="4796645" y="6318250"/>
            <a:ext cx="1698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Moderate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1A989-9A35-E0AA-3C2D-EF54F995B0E8}"/>
              </a:ext>
            </a:extLst>
          </p:cNvPr>
          <p:cNvSpPr txBox="1"/>
          <p:nvPr/>
        </p:nvSpPr>
        <p:spPr>
          <a:xfrm>
            <a:off x="6967626" y="6318249"/>
            <a:ext cx="1698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14A9A-A771-744F-A233-734076A7B562}"/>
              </a:ext>
            </a:extLst>
          </p:cNvPr>
          <p:cNvSpPr txBox="1"/>
          <p:nvPr/>
        </p:nvSpPr>
        <p:spPr>
          <a:xfrm>
            <a:off x="9282381" y="6318250"/>
            <a:ext cx="1698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Excellent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81E94-10E6-8322-95F3-AB4F9F90B37F}"/>
              </a:ext>
            </a:extLst>
          </p:cNvPr>
          <p:cNvSpPr txBox="1"/>
          <p:nvPr/>
        </p:nvSpPr>
        <p:spPr>
          <a:xfrm>
            <a:off x="1346078" y="6318250"/>
            <a:ext cx="2359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CP</a:t>
            </a:r>
            <a:r>
              <a:rPr lang="en-US" dirty="0"/>
              <a:t>: Cross Platform</a:t>
            </a:r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7200"/>
            <a:ext cx="10643508" cy="1371600"/>
          </a:xfrm>
        </p:spPr>
        <p:txBody>
          <a:bodyPr/>
          <a:lstStyle/>
          <a:p>
            <a:r>
              <a:rPr lang="en-US" sz="4400">
                <a:ea typeface="+mj-lt"/>
                <a:cs typeface="+mj-lt"/>
              </a:rPr>
              <a:t>Mobile Application Architecture and Design Patterns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324964" y="2738977"/>
            <a:ext cx="5840023" cy="6908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>
                <a:ea typeface="+mn-lt"/>
                <a:cs typeface="+mn-lt"/>
              </a:rPr>
              <a:t>Types of Architectural Design Patterns</a:t>
            </a:r>
            <a:endParaRPr lang="en-US" sz="3200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0B0711-EA4C-F022-EA75-A9E5D17525FA}"/>
              </a:ext>
            </a:extLst>
          </p:cNvPr>
          <p:cNvSpPr txBox="1">
            <a:spLocks/>
          </p:cNvSpPr>
          <p:nvPr/>
        </p:nvSpPr>
        <p:spPr>
          <a:xfrm>
            <a:off x="1319213" y="3797151"/>
            <a:ext cx="5840023" cy="2473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33856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Char char="•"/>
            </a:pPr>
            <a:r>
              <a:rPr lang="en-US" sz="2800">
                <a:ea typeface="+mn-lt"/>
                <a:cs typeface="+mn-lt"/>
              </a:rPr>
              <a:t>Model View Controller (</a:t>
            </a:r>
            <a:r>
              <a:rPr lang="en-US" sz="2800" b="1">
                <a:ea typeface="+mn-lt"/>
                <a:cs typeface="+mn-lt"/>
              </a:rPr>
              <a:t>MVC</a:t>
            </a:r>
            <a:r>
              <a:rPr lang="en-US" sz="2800">
                <a:ea typeface="+mn-lt"/>
                <a:cs typeface="+mn-lt"/>
              </a:rPr>
              <a:t>)</a:t>
            </a:r>
            <a:endParaRPr lang="en-US" sz="2800"/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800">
                <a:ea typeface="+mn-lt"/>
                <a:cs typeface="+mn-lt"/>
              </a:rPr>
              <a:t>Model View Presenter (</a:t>
            </a:r>
            <a:r>
              <a:rPr lang="en-US" sz="2800" b="1">
                <a:ea typeface="+mn-lt"/>
                <a:cs typeface="+mn-lt"/>
              </a:rPr>
              <a:t>MVP</a:t>
            </a:r>
            <a:r>
              <a:rPr lang="en-US" sz="2800">
                <a:ea typeface="+mn-lt"/>
                <a:cs typeface="+mn-lt"/>
              </a:rPr>
              <a:t>)</a:t>
            </a:r>
            <a:endParaRPr lang="en-US" sz="2800"/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sz="2800">
                <a:ea typeface="+mn-lt"/>
                <a:cs typeface="+mn-lt"/>
              </a:rPr>
              <a:t>Model View </a:t>
            </a:r>
            <a:r>
              <a:rPr lang="en-US" sz="2800" err="1">
                <a:ea typeface="+mn-lt"/>
                <a:cs typeface="+mn-lt"/>
              </a:rPr>
              <a:t>View</a:t>
            </a:r>
            <a:r>
              <a:rPr lang="en-US" sz="2800">
                <a:ea typeface="+mn-lt"/>
                <a:cs typeface="+mn-lt"/>
              </a:rPr>
              <a:t> Model (</a:t>
            </a:r>
            <a:r>
              <a:rPr lang="en-US" sz="2800" b="1">
                <a:ea typeface="+mn-lt"/>
                <a:cs typeface="+mn-lt"/>
              </a:rPr>
              <a:t>MVVM</a:t>
            </a:r>
            <a:r>
              <a:rPr lang="en-US" sz="2800">
                <a:ea typeface="+mn-lt"/>
                <a:cs typeface="+mn-lt"/>
              </a:rPr>
              <a:t>)</a:t>
            </a:r>
            <a:endParaRPr lang="en-US" sz="28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7121037-FB66-F73D-A6D2-BB1D483EC4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/>
          <a:lstStyle/>
          <a:p>
            <a:r>
              <a:rPr lang="en-US" sz="4400">
                <a:ea typeface="+mj-lt"/>
                <a:cs typeface="+mj-lt"/>
              </a:rPr>
              <a:t>Mobile Application Architecture and Design Patterns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813" y="2652713"/>
            <a:ext cx="9780587" cy="34369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9690" indent="0" algn="ctr">
              <a:buNone/>
            </a:pPr>
            <a:r>
              <a:rPr lang="en-US" sz="3600" b="1" dirty="0">
                <a:ea typeface="+mn-lt"/>
                <a:cs typeface="+mn-lt"/>
              </a:rPr>
              <a:t>Why Should I use this?</a:t>
            </a:r>
          </a:p>
          <a:p>
            <a:pPr marL="5969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Using an architecture pattern in mobile development helps </a:t>
            </a:r>
            <a:r>
              <a:rPr lang="en-US" sz="2400" b="1" dirty="0">
                <a:ea typeface="+mn-lt"/>
                <a:cs typeface="+mn-lt"/>
              </a:rPr>
              <a:t>organize code, ensures compatibility across different devices</a:t>
            </a:r>
            <a:r>
              <a:rPr lang="en-US" sz="2400" dirty="0">
                <a:ea typeface="+mn-lt"/>
                <a:cs typeface="+mn-lt"/>
              </a:rPr>
              <a:t>,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and </a:t>
            </a:r>
            <a:r>
              <a:rPr lang="en-US" sz="2400" b="1" dirty="0">
                <a:ea typeface="+mn-lt"/>
                <a:cs typeface="+mn-lt"/>
              </a:rPr>
              <a:t>improves security,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making it easier to handle challenges like </a:t>
            </a:r>
            <a:r>
              <a:rPr lang="en-US" sz="2400" b="1" dirty="0">
                <a:ea typeface="+mn-lt"/>
                <a:cs typeface="+mn-lt"/>
              </a:rPr>
              <a:t>limited resources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and </a:t>
            </a:r>
            <a:r>
              <a:rPr lang="en-US" sz="2400" b="1" dirty="0">
                <a:ea typeface="+mn-lt"/>
                <a:cs typeface="+mn-lt"/>
              </a:rPr>
              <a:t>diverse platform requirements.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5EBA-F9FD-DC30-77B8-B3A769DD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Model-View-Controller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97688-8989-1916-7E65-E811CAC64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23984"/>
            <a:ext cx="5339175" cy="41523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Model:</a:t>
            </a:r>
            <a:r>
              <a:rPr lang="en-US" sz="2400">
                <a:ea typeface="+mn-lt"/>
                <a:cs typeface="+mn-lt"/>
              </a:rPr>
              <a:t> Represents application data and business logic.</a:t>
            </a:r>
            <a:endParaRPr lang="en-US" sz="24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View:</a:t>
            </a:r>
            <a:r>
              <a:rPr lang="en-US" sz="2400">
                <a:ea typeface="+mn-lt"/>
                <a:cs typeface="+mn-lt"/>
              </a:rPr>
              <a:t> Displays data to the user.</a:t>
            </a:r>
            <a:endParaRPr lang="en-US" sz="24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Controller:</a:t>
            </a:r>
            <a:r>
              <a:rPr lang="en-US" sz="2400">
                <a:ea typeface="+mn-lt"/>
                <a:cs typeface="+mn-lt"/>
              </a:rPr>
              <a:t> Processes user input and controls data flow between Model and View.</a:t>
            </a:r>
            <a:endParaRPr lang="en-US" sz="2400"/>
          </a:p>
          <a:p>
            <a:pPr>
              <a:lnSpc>
                <a:spcPct val="150000"/>
              </a:lnSpc>
            </a:pPr>
            <a:endParaRPr lang="en-US" sz="2400"/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E5DFB6A8-5092-6B56-7835-916CFB73B09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696915" y="1793946"/>
            <a:ext cx="4626835" cy="3663510"/>
          </a:xfrm>
        </p:spPr>
      </p:pic>
    </p:spTree>
    <p:extLst>
      <p:ext uri="{BB962C8B-B14F-4D97-AF65-F5344CB8AC3E}">
        <p14:creationId xmlns:p14="http://schemas.microsoft.com/office/powerpoint/2010/main" val="15197325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7188B1-CB43-4216-A332-EE7733BC221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15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Custom</vt:lpstr>
      <vt:lpstr>Internet Programming And Mobile Programming (Task 1)</vt:lpstr>
      <vt:lpstr>Agenda</vt:lpstr>
      <vt:lpstr>Introduction to Mobile Apps</vt:lpstr>
      <vt:lpstr>Comparisons</vt:lpstr>
      <vt:lpstr>Mobile Programming Languages</vt:lpstr>
      <vt:lpstr>Comparison of Mobile App Development Frameworks</vt:lpstr>
      <vt:lpstr>Mobile Application Architecture and Design Patterns</vt:lpstr>
      <vt:lpstr>Mobile Application Architecture and Design Patterns</vt:lpstr>
      <vt:lpstr>Model-View-Controller</vt:lpstr>
      <vt:lpstr>Model-View-Presenter</vt:lpstr>
      <vt:lpstr>Model-View-ViewModel</vt:lpstr>
      <vt:lpstr>Collection and Analyses of User Requirements for a Mobile Application</vt:lpstr>
      <vt:lpstr>Estimating Mobile App Development Cost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revision>219</cp:revision>
  <dcterms:created xsi:type="dcterms:W3CDTF">2024-04-01T18:24:43Z</dcterms:created>
  <dcterms:modified xsi:type="dcterms:W3CDTF">2024-04-01T21:59:38Z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